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5" r:id="rId18"/>
    <p:sldId id="296" r:id="rId19"/>
    <p:sldId id="297" r:id="rId20"/>
    <p:sldId id="299" r:id="rId21"/>
    <p:sldId id="300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5400" autoAdjust="0"/>
  </p:normalViewPr>
  <p:slideViewPr>
    <p:cSldViewPr snapToGrid="0">
      <p:cViewPr varScale="1">
        <p:scale>
          <a:sx n="68" d="100"/>
          <a:sy n="68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7F78-9131-4111-91AB-7AAAAA53A8E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BF9C-B591-4111-9153-43ABE588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2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7F78-9131-4111-91AB-7AAAAA53A8E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BF9C-B591-4111-9153-43ABE588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0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7F78-9131-4111-91AB-7AAAAA53A8E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BF9C-B591-4111-9153-43ABE588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2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7F78-9131-4111-91AB-7AAAAA53A8E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BF9C-B591-4111-9153-43ABE588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7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7F78-9131-4111-91AB-7AAAAA53A8E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BF9C-B591-4111-9153-43ABE588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8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7F78-9131-4111-91AB-7AAAAA53A8E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BF9C-B591-4111-9153-43ABE588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7F78-9131-4111-91AB-7AAAAA53A8E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BF9C-B591-4111-9153-43ABE588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8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7F78-9131-4111-91AB-7AAAAA53A8E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BF9C-B591-4111-9153-43ABE588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7F78-9131-4111-91AB-7AAAAA53A8E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BF9C-B591-4111-9153-43ABE588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6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7F78-9131-4111-91AB-7AAAAA53A8E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BF9C-B591-4111-9153-43ABE588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0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7F78-9131-4111-91AB-7AAAAA53A8E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BF9C-B591-4111-9153-43ABE588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77F78-9131-4111-91AB-7AAAAA53A8E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BF9C-B591-4111-9153-43ABE588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8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em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gif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0.png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microsoft.com/office/2007/relationships/hdphoto" Target="../media/hdphoto10.wdp"/><Relationship Id="rId7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microsoft.com/office/2007/relationships/hdphoto" Target="../media/hdphoto12.wdp"/><Relationship Id="rId7" Type="http://schemas.microsoft.com/office/2007/relationships/hdphoto" Target="../media/hdphoto1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microsoft.com/office/2007/relationships/hdphoto" Target="../media/hdphoto10.wdp"/><Relationship Id="rId7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40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7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0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tterfl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34798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 descr="nen"/>
          <p:cNvSpPr>
            <a:spLocks noChangeArrowheads="1"/>
          </p:cNvSpPr>
          <p:nvPr/>
        </p:nvSpPr>
        <p:spPr bwMode="auto">
          <a:xfrm>
            <a:off x="185738" y="0"/>
            <a:ext cx="11728450" cy="1125538"/>
          </a:xfrm>
          <a:prstGeom prst="flowChartProcess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 rot="5400000">
            <a:off x="9063037" y="4805363"/>
            <a:ext cx="581025" cy="1638300"/>
            <a:chOff x="0" y="0"/>
            <a:chExt cx="366" cy="1032"/>
          </a:xfrm>
        </p:grpSpPr>
        <p:pic>
          <p:nvPicPr>
            <p:cNvPr id="4258" name="Picture 5" descr="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59" name="Picture 6" descr="40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60" name="Picture 7" descr="4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8" descr="HOA 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8" y="-14288"/>
            <a:ext cx="828675" cy="7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HOA 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513" y="542925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Picture1d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Picture1d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858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Picture1d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8100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6" name="Group 13"/>
          <p:cNvGrpSpPr>
            <a:grpSpLocks/>
          </p:cNvGrpSpPr>
          <p:nvPr/>
        </p:nvGrpSpPr>
        <p:grpSpPr bwMode="auto">
          <a:xfrm rot="5400000">
            <a:off x="5710237" y="3967163"/>
            <a:ext cx="581025" cy="1638300"/>
            <a:chOff x="0" y="0"/>
            <a:chExt cx="366" cy="1032"/>
          </a:xfrm>
        </p:grpSpPr>
        <p:pic>
          <p:nvPicPr>
            <p:cNvPr id="4255" name="Picture 14" descr="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56" name="Picture 15" descr="40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57" name="Picture 16" descr="4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7" name="Picture 17" descr="Picture1buom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936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" descr="Picture1buom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714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9" descr="HOA 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0015">
            <a:off x="238125" y="128588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0" descr="HOA 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7937">
            <a:off x="563562" y="-15875"/>
            <a:ext cx="82867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1" descr="HOA 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82262">
            <a:off x="322263" y="542925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2" descr="Picture1d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765175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3" descr="HOA 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325" y="314325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7976" name="AutoShape 24" descr="VIETNAMC"/>
          <p:cNvSpPr>
            <a:spLocks noChangeArrowheads="1"/>
          </p:cNvSpPr>
          <p:nvPr/>
        </p:nvSpPr>
        <p:spPr bwMode="auto">
          <a:xfrm>
            <a:off x="168275" y="2152650"/>
            <a:ext cx="576263" cy="914400"/>
          </a:xfrm>
          <a:prstGeom prst="star4">
            <a:avLst>
              <a:gd name="adj" fmla="val 12500"/>
            </a:avLst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4115" name="Group 25"/>
          <p:cNvGrpSpPr>
            <a:grpSpLocks/>
          </p:cNvGrpSpPr>
          <p:nvPr/>
        </p:nvGrpSpPr>
        <p:grpSpPr bwMode="auto">
          <a:xfrm>
            <a:off x="2419350" y="5837238"/>
            <a:ext cx="8316913" cy="879475"/>
            <a:chOff x="1565" y="3339"/>
            <a:chExt cx="4195" cy="998"/>
          </a:xfrm>
        </p:grpSpPr>
        <p:pic>
          <p:nvPicPr>
            <p:cNvPr id="4207" name="Picture 26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354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8" name="Picture 27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85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9" name="Picture 28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138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0" name="Picture 29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379" y="4084"/>
              <a:ext cx="1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1" name="Picture 30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2" name="Picture 31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413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3" name="Picture 32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4" name="Picture 33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5" name="Picture 34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6" name="Picture 35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418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7" name="Picture 36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411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8" name="Picture 37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0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9" name="Picture 38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20" name="Picture 39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417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21" name="Picture 40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22" name="Picture 41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4155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23" name="Picture 42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413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24" name="Picture 43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25" name="Picture 44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413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26" name="Picture 45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15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27" name="Picture 46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418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28" name="Picture 47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16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29" name="Picture 48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8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30" name="Picture 49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1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31" name="Picture 50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413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32" name="Picture 51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33" name="Picture 52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3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34" name="Picture 53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35" name="Picture 54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411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36" name="Picture 55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413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37" name="Picture 56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26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38" name="Picture 57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39" name="Picture 58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424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40" name="Picture 59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42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41" name="Picture 60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420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42" name="Picture 61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43" name="Picture 62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44" name="Picture 63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420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45" name="Picture 64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46" name="Picture 65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47" name="Picture 66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6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48" name="Picture 67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87" y="3352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49" name="Picture 68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65" y="3339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50" name="Picture 69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7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51" name="Picture 70" descr="nature%20(19)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3455"/>
              <a:ext cx="98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52" name="Picture 71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793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53" name="Picture 72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54" name="Picture 73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18" y="3496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6" name="Oval 74"/>
          <p:cNvSpPr>
            <a:spLocks noChangeArrowheads="1"/>
          </p:cNvSpPr>
          <p:nvPr/>
        </p:nvSpPr>
        <p:spPr bwMode="auto">
          <a:xfrm flipH="1">
            <a:off x="517525" y="4397375"/>
            <a:ext cx="303213" cy="255588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17" name="Oval 75"/>
          <p:cNvSpPr>
            <a:spLocks noChangeArrowheads="1"/>
          </p:cNvSpPr>
          <p:nvPr/>
        </p:nvSpPr>
        <p:spPr bwMode="auto">
          <a:xfrm flipH="1">
            <a:off x="546100" y="5334000"/>
            <a:ext cx="249238" cy="260350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18" name="Oval 76"/>
          <p:cNvSpPr>
            <a:spLocks noChangeArrowheads="1"/>
          </p:cNvSpPr>
          <p:nvPr/>
        </p:nvSpPr>
        <p:spPr bwMode="auto">
          <a:xfrm flipH="1">
            <a:off x="531813" y="4981575"/>
            <a:ext cx="263525" cy="284163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19" name="Line 77"/>
          <p:cNvSpPr>
            <a:spLocks noChangeShapeType="1"/>
          </p:cNvSpPr>
          <p:nvPr/>
        </p:nvSpPr>
        <p:spPr bwMode="auto">
          <a:xfrm>
            <a:off x="817563" y="2981325"/>
            <a:ext cx="0" cy="3573463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0" name="Line 78"/>
          <p:cNvSpPr>
            <a:spLocks noChangeShapeType="1"/>
          </p:cNvSpPr>
          <p:nvPr/>
        </p:nvSpPr>
        <p:spPr bwMode="auto">
          <a:xfrm>
            <a:off x="492125" y="3101975"/>
            <a:ext cx="0" cy="321310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Line 79"/>
          <p:cNvSpPr>
            <a:spLocks noChangeShapeType="1"/>
          </p:cNvSpPr>
          <p:nvPr/>
        </p:nvSpPr>
        <p:spPr bwMode="auto">
          <a:xfrm>
            <a:off x="1754188" y="6138863"/>
            <a:ext cx="6156325" cy="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Line 80"/>
          <p:cNvSpPr>
            <a:spLocks noChangeShapeType="1"/>
          </p:cNvSpPr>
          <p:nvPr/>
        </p:nvSpPr>
        <p:spPr bwMode="auto">
          <a:xfrm>
            <a:off x="1754188" y="6281738"/>
            <a:ext cx="6588125" cy="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3" name="AutoShape 81" descr="VIETNAMC"/>
          <p:cNvSpPr>
            <a:spLocks noChangeArrowheads="1"/>
          </p:cNvSpPr>
          <p:nvPr/>
        </p:nvSpPr>
        <p:spPr bwMode="auto">
          <a:xfrm>
            <a:off x="8197850" y="5922963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8034" name="AutoShape 82" descr="VIETNAMC"/>
          <p:cNvSpPr>
            <a:spLocks noChangeArrowheads="1"/>
          </p:cNvSpPr>
          <p:nvPr/>
        </p:nvSpPr>
        <p:spPr bwMode="auto">
          <a:xfrm>
            <a:off x="550863" y="2516188"/>
            <a:ext cx="576262" cy="647700"/>
          </a:xfrm>
          <a:prstGeom prst="star4">
            <a:avLst>
              <a:gd name="adj" fmla="val 12500"/>
            </a:avLst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8035" name="AutoShape 83" descr="VIETNAMC"/>
          <p:cNvSpPr>
            <a:spLocks noChangeArrowheads="1"/>
          </p:cNvSpPr>
          <p:nvPr/>
        </p:nvSpPr>
        <p:spPr bwMode="auto">
          <a:xfrm>
            <a:off x="7839075" y="5778500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26" name="Oval 84"/>
          <p:cNvSpPr>
            <a:spLocks noChangeArrowheads="1"/>
          </p:cNvSpPr>
          <p:nvPr/>
        </p:nvSpPr>
        <p:spPr bwMode="auto">
          <a:xfrm>
            <a:off x="2941638" y="6138863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27" name="Oval 85"/>
          <p:cNvSpPr>
            <a:spLocks noChangeArrowheads="1"/>
          </p:cNvSpPr>
          <p:nvPr/>
        </p:nvSpPr>
        <p:spPr bwMode="auto">
          <a:xfrm>
            <a:off x="3157538" y="6138863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28" name="Oval 86"/>
          <p:cNvSpPr>
            <a:spLocks noChangeArrowheads="1"/>
          </p:cNvSpPr>
          <p:nvPr/>
        </p:nvSpPr>
        <p:spPr bwMode="auto">
          <a:xfrm>
            <a:off x="3373438" y="6138863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29" name="Oval 87"/>
          <p:cNvSpPr>
            <a:spLocks noChangeArrowheads="1"/>
          </p:cNvSpPr>
          <p:nvPr/>
        </p:nvSpPr>
        <p:spPr bwMode="auto">
          <a:xfrm>
            <a:off x="3589338" y="6138863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30" name="Oval 88"/>
          <p:cNvSpPr>
            <a:spLocks noChangeArrowheads="1"/>
          </p:cNvSpPr>
          <p:nvPr/>
        </p:nvSpPr>
        <p:spPr bwMode="auto">
          <a:xfrm>
            <a:off x="3805238" y="6138863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31" name="Oval 89"/>
          <p:cNvSpPr>
            <a:spLocks noChangeArrowheads="1"/>
          </p:cNvSpPr>
          <p:nvPr/>
        </p:nvSpPr>
        <p:spPr bwMode="auto">
          <a:xfrm flipH="1">
            <a:off x="531813" y="3284538"/>
            <a:ext cx="212725" cy="344487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32" name="Oval 90"/>
          <p:cNvSpPr>
            <a:spLocks noChangeArrowheads="1"/>
          </p:cNvSpPr>
          <p:nvPr/>
        </p:nvSpPr>
        <p:spPr bwMode="auto">
          <a:xfrm flipH="1">
            <a:off x="517525" y="3844925"/>
            <a:ext cx="261938" cy="31432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33" name="Oval 91"/>
          <p:cNvSpPr>
            <a:spLocks noChangeArrowheads="1"/>
          </p:cNvSpPr>
          <p:nvPr/>
        </p:nvSpPr>
        <p:spPr bwMode="auto">
          <a:xfrm>
            <a:off x="4022725" y="6138863"/>
            <a:ext cx="144463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34" name="Oval 92"/>
          <p:cNvSpPr>
            <a:spLocks noChangeArrowheads="1"/>
          </p:cNvSpPr>
          <p:nvPr/>
        </p:nvSpPr>
        <p:spPr bwMode="auto">
          <a:xfrm>
            <a:off x="4238625" y="6138863"/>
            <a:ext cx="144463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4135" name="Picture 93" descr="nature%20(19)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81675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94" descr="Picture1bup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95" descr="Picture1bup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Picture 96" descr="Picture1bup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39" name="Group 97"/>
          <p:cNvGrpSpPr>
            <a:grpSpLocks/>
          </p:cNvGrpSpPr>
          <p:nvPr/>
        </p:nvGrpSpPr>
        <p:grpSpPr bwMode="auto">
          <a:xfrm>
            <a:off x="3516313" y="5756275"/>
            <a:ext cx="8316912" cy="879475"/>
            <a:chOff x="1565" y="3339"/>
            <a:chExt cx="4195" cy="998"/>
          </a:xfrm>
        </p:grpSpPr>
        <p:pic>
          <p:nvPicPr>
            <p:cNvPr id="4159" name="Picture 98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354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0" name="Picture 99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85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1" name="Picture 100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138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2" name="Picture 101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379" y="4084"/>
              <a:ext cx="1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3" name="Picture 102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4" name="Picture 103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413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5" name="Picture 104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6" name="Picture 105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7" name="Picture 106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8" name="Picture 107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418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9" name="Picture 108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411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0" name="Picture 109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0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1" name="Picture 110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2" name="Picture 111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417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3" name="Picture 112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4" name="Picture 113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4155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5" name="Picture 114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413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6" name="Picture 115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7" name="Picture 116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413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8" name="Picture 117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15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9" name="Picture 118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418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0" name="Picture 119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16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1" name="Picture 120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8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2" name="Picture 121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1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3" name="Picture 122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413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4" name="Picture 123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5" name="Picture 124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3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6" name="Picture 125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7" name="Picture 126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411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8" name="Picture 127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413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9" name="Picture 128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26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0" name="Picture 129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1" name="Picture 130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424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2" name="Picture 131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42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3" name="Picture 132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420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4" name="Picture 133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5" name="Picture 134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6" name="Picture 135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420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7" name="Picture 136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" name="Picture 137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" name="Picture 138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6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" name="Picture 139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87" y="3352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" name="Picture 140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65" y="3339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" name="Picture 141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7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" name="Picture 142" descr="nature%20(19)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3455"/>
              <a:ext cx="98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4" name="Picture 143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793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5" name="Picture 144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6" name="Picture 145" descr="star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18" y="3496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40" name="Picture 146" descr="nature%20(19)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781675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Picture 147" descr="Picture1bup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172200"/>
            <a:ext cx="5762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162" descr="btrflycorner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17475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4" name="Picture 163" descr="btrflycorner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0346" flipH="1">
            <a:off x="9867900" y="1087438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5" name="WordArt 165" descr="Green marble"/>
          <p:cNvSpPr>
            <a:spLocks noChangeArrowheads="1" noChangeShapeType="1" noTextEdit="1"/>
          </p:cNvSpPr>
          <p:nvPr/>
        </p:nvSpPr>
        <p:spPr bwMode="auto">
          <a:xfrm>
            <a:off x="933450" y="1600200"/>
            <a:ext cx="10152063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>
                <a:blipFill dpi="0" rotWithShape="0">
                  <a:blip r:embed="rId16">
                    <a:alphaModFix amt="95000"/>
                  </a:blip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20032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379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5723" y="414768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uyện tập 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30" y="261222"/>
            <a:ext cx="1468593" cy="861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" b="98958" l="0" r="100000">
                        <a14:foregroundMark x1="32667" y1="80729" x2="55000" y2="97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" y="1461573"/>
            <a:ext cx="881018" cy="1691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" y="4234099"/>
            <a:ext cx="2266600" cy="18202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8408" y="1441818"/>
            <a:ext cx="11018520" cy="20340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oạt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đôi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</a:p>
          <a:p>
            <a:pPr indent="2540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(Y)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Fe</a:t>
            </a:r>
            <a:r>
              <a:rPr lang="en-US" sz="2800" baseline="-250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x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O</a:t>
            </a:r>
            <a:r>
              <a:rPr lang="en-US" sz="2800" baseline="-250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y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Fe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chiếm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70%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(Y)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160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amu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</a:p>
          <a:p>
            <a:pPr indent="2540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(Y).</a:t>
            </a:r>
            <a:endParaRPr lang="en-US" sz="16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94560" y="3955759"/>
                <a:ext cx="9226296" cy="237693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Với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công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thức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Fe</a:t>
                </a:r>
                <a:r>
                  <a:rPr lang="en-US" sz="2400" b="1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x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O</a:t>
                </a:r>
                <a:r>
                  <a:rPr lang="en-US" sz="2400" b="1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y</a:t>
                </a:r>
                <a:r>
                  <a:rPr lang="en-US" sz="2400" b="1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ta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</a:t>
                </a:r>
                <a:endParaRPr lang="en-US" sz="1400" b="1" dirty="0">
                  <a:solidFill>
                    <a:srgbClr val="C00000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%Fe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𝐾𝐿𝑁𝑇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imes New Roman" panose="02020603050405020304" pitchFamily="18" charset="0"/>
                              </a:rPr>
                              <m:t>𝐹𝑒</m:t>
                            </m:r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𝐾𝐿𝑃𝑇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Fe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×100%=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56×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160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×100%=70%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%O=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𝐾𝐿𝑁𝑇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𝐾𝐿𝑃𝑇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Fe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16×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160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×100%=100%−70%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Vậy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công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hóa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học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hợp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Y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Fe</a:t>
                </a:r>
                <a:r>
                  <a:rPr lang="en-US" sz="2400" b="1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2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O</a:t>
                </a:r>
                <a:r>
                  <a:rPr lang="en-US" sz="2400" b="1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endParaRPr lang="en-US" sz="1400" b="1" dirty="0">
                  <a:solidFill>
                    <a:srgbClr val="C00000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60" y="3955759"/>
                <a:ext cx="9226296" cy="2376933"/>
              </a:xfrm>
              <a:prstGeom prst="rect">
                <a:avLst/>
              </a:prstGeom>
              <a:blipFill rotWithShape="0">
                <a:blip r:embed="rId8"/>
                <a:stretch>
                  <a:fillRect t="-1026" b="-5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0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6494" y="547547"/>
            <a:ext cx="2337499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28" y="1582572"/>
            <a:ext cx="10793904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nổ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gổm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sulfur, than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(Z).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(Z)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gổm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potassium, nitrogen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oxygen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38,61%, 13,86%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47,53%.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(Z)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(Z).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internet,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(Z).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53" y="34289"/>
            <a:ext cx="1870056" cy="15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5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84065" y="178711"/>
            <a:ext cx="1904689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18" y="-115171"/>
            <a:ext cx="1298847" cy="1043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2426" y="879825"/>
                <a:ext cx="11847968" cy="59781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  <a:tabLst>
                    <a:tab pos="513080" algn="l"/>
                  </a:tabLs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-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Hợp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chất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(Z)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công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thức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cần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tìm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là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K</a:t>
                </a:r>
                <a:r>
                  <a:rPr lang="en-US" sz="2400" b="1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x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</a:t>
                </a:r>
                <a:r>
                  <a:rPr lang="en-US" sz="2400" b="1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y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O</a:t>
                </a:r>
                <a:r>
                  <a:rPr lang="en-US" sz="2400" b="1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z</a:t>
                </a:r>
                <a:endParaRPr lang="en-US" sz="1400" b="1" dirty="0">
                  <a:solidFill>
                    <a:srgbClr val="C00000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%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𝐾𝐿𝑁𝑇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/>
                                <a:latin typeface="Cambria Math"/>
                                <a:ea typeface="Segoe UI" panose="020B0502040204020203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𝐾𝐿𝑃𝑇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yOz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×100%=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39×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101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×100%=38,61%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%N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𝐾𝐿𝑁𝑇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effectLst/>
                            <a:latin typeface="Cambria Math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𝐾𝐿𝑃𝑇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yOz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×100%=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14×</m:t>
                        </m:r>
                        <m:r>
                          <a:rPr lang="en-US" sz="2400" b="0" i="1" smtClean="0">
                            <a:effectLst/>
                            <a:latin typeface="Cambria Math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101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×100%=13,86%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%O=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𝐾𝐿𝑁𝑇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effectLst/>
                            <a:latin typeface="Cambria Math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𝐾𝐿𝑃𝑇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yOz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×100%=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16×</m:t>
                        </m:r>
                        <m:r>
                          <a:rPr lang="en-US" sz="2400" b="0" i="1" smtClean="0">
                            <a:effectLst/>
                            <a:latin typeface="Cambria Math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101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×100%=47,53%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  <a:tabLst>
                    <a:tab pos="500380" algn="l"/>
                  </a:tabLs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-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Công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học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hợp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(Z)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KNO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.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  <a:tabLst>
                    <a:tab pos="488950" algn="l"/>
                  </a:tabLs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+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Một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số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ứng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dụng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của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KNO</a:t>
                </a:r>
                <a:r>
                  <a:rPr lang="en-US" sz="2400" b="1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</a:t>
                </a:r>
                <a:endParaRPr lang="en-US" sz="1400" b="1" dirty="0">
                  <a:solidFill>
                    <a:srgbClr val="C00000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  <a:tabLst>
                    <a:tab pos="488950" algn="l"/>
                  </a:tabLs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-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Chế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tạo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thuốc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nổ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.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  <a:tabLst>
                    <a:tab pos="488950" algn="l"/>
                  </a:tabLs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-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nông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nghiệp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Sản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xuất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bón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kali,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NPK,...).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-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công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nghiệp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dược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phẩm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KNO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được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dùng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bào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chế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kem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đánh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răng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dành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răng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nhạy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cảm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thuốc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làm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giảm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triệu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chứng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hen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suyễn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bệnh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viêm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khớp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,...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  <a:tabLst>
                    <a:tab pos="462915" algn="l"/>
                  </a:tabLs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-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còng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nghiệp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thực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phẩm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KNO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được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sử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dụng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làm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phụ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gia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thực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phẩm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(E 252). KNO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được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xem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một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những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giải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pháp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tốt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để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bảo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quản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thịt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chống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ôi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thiu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,...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6" y="879825"/>
                <a:ext cx="11847968" cy="5978175"/>
              </a:xfrm>
              <a:prstGeom prst="rect">
                <a:avLst/>
              </a:prstGeom>
              <a:blipFill rotWithShape="1">
                <a:blip r:embed="rId4"/>
                <a:stretch>
                  <a:fillRect l="-772" t="-408" r="-823" b="-8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34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985" y="1610847"/>
            <a:ext cx="206274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HÓA TRỊ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0405" y="0"/>
            <a:ext cx="6847010" cy="1678404"/>
            <a:chOff x="1478423" y="63207"/>
            <a:chExt cx="7861642" cy="15989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35" b="100000" l="9296" r="96620">
                          <a14:foregroundMark x1="24789" y1="33025" x2="39437" y2="40432"/>
                          <a14:foregroundMark x1="58028" y1="45370" x2="62817" y2="672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423" y="63207"/>
              <a:ext cx="1751888" cy="15989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311" y="487969"/>
              <a:ext cx="6109754" cy="7493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8" name="Rectangle 7"/>
          <p:cNvSpPr/>
          <p:nvPr/>
        </p:nvSpPr>
        <p:spPr>
          <a:xfrm>
            <a:off x="696117" y="2161849"/>
            <a:ext cx="39285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QUI TẮC HÓA TRỊ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117" y="2768774"/>
            <a:ext cx="48183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CÔNG THỨC HÓA HỌC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117" y="3295872"/>
            <a:ext cx="9619108" cy="547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4. TÍNH PHẦN TRĂM NGUYÊN TỐ TRONG HỢP CHẤT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7103" y="3870778"/>
            <a:ext cx="6458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 ĐỊNH CÔNG THỨC HÓA HỌC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" y="4421382"/>
            <a:ext cx="11457432" cy="5170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>
              <a:lnSpc>
                <a:spcPct val="115000"/>
              </a:lnSpc>
              <a:spcAft>
                <a:spcPts val="0"/>
              </a:spcAft>
            </a:pPr>
            <a:r>
              <a:rPr lang="en-US" sz="2400" b="1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5.1.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Xác</a:t>
            </a:r>
            <a:r>
              <a:rPr lang="en-US" sz="24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định</a:t>
            </a:r>
            <a:r>
              <a:rPr lang="en-US" sz="2400" b="1" spc="-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2400" b="1" spc="-7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400" b="1" spc="-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400" b="1" spc="-7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học</a:t>
            </a:r>
            <a:r>
              <a:rPr lang="en-US" sz="2400" b="1" spc="-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dựa</a:t>
            </a:r>
            <a:r>
              <a:rPr lang="en-US" sz="2400" b="1" spc="-7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400" b="1" spc="-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phần</a:t>
            </a:r>
            <a:r>
              <a:rPr lang="en-US" sz="2400" b="1" spc="-7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trăm</a:t>
            </a:r>
            <a:r>
              <a:rPr lang="en-US" sz="2400" b="1" spc="-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nguyên</a:t>
            </a:r>
            <a:r>
              <a:rPr lang="en-US" sz="2400" b="1" spc="-7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tố</a:t>
            </a:r>
            <a:r>
              <a:rPr lang="en-US" sz="2400" b="1" spc="-5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400" b="1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khối</a:t>
            </a:r>
            <a:r>
              <a:rPr lang="en-US" sz="24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lượng</a:t>
            </a:r>
            <a:r>
              <a:rPr lang="en-US" sz="24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phân</a:t>
            </a:r>
            <a:r>
              <a:rPr lang="en-US" sz="24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endParaRPr lang="en-US" sz="1400" dirty="0">
              <a:solidFill>
                <a:srgbClr val="C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" y="5032506"/>
            <a:ext cx="6277681" cy="4825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5.2.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Xác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định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CTHH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dựa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quy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tắc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trị</a:t>
            </a:r>
            <a:endParaRPr lang="en-US" sz="1400" dirty="0">
              <a:solidFill>
                <a:srgbClr val="C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4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2175" y="711909"/>
            <a:ext cx="360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40" y="533193"/>
            <a:ext cx="1362081" cy="100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2337" y="1686480"/>
            <a:ext cx="10728355" cy="23575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  <a:tabLst>
                <a:tab pos="636270" algn="l"/>
              </a:tabLs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? 11.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Dựa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(2),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trị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tố</a:t>
            </a:r>
            <a:endParaRPr lang="en-US" dirty="0">
              <a:solidFill>
                <a:srgbClr val="0070C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0"/>
              </a:spcAft>
              <a:tabLst>
                <a:tab pos="546100" algn="l"/>
              </a:tabLst>
            </a:pP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N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NH</a:t>
            </a:r>
            <a:r>
              <a:rPr lang="en-US" sz="32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3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    </a:t>
            </a:r>
            <a:endParaRPr lang="en-US" dirty="0">
              <a:solidFill>
                <a:srgbClr val="0070C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0"/>
              </a:spcAft>
              <a:tabLst>
                <a:tab pos="546100" algn="l"/>
              </a:tabLst>
            </a:pP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b. S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SO</a:t>
            </a:r>
            <a:r>
              <a:rPr lang="en-US" sz="32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SO</a:t>
            </a:r>
            <a:r>
              <a:rPr lang="en-US" sz="32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3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     </a:t>
            </a:r>
            <a:endParaRPr lang="en-US" dirty="0">
              <a:solidFill>
                <a:srgbClr val="0070C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0"/>
              </a:spcAft>
              <a:tabLst>
                <a:tab pos="546100" algn="l"/>
              </a:tabLst>
            </a:pP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P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</a:t>
            </a:r>
            <a:r>
              <a:rPr lang="en-US" sz="32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O</a:t>
            </a:r>
            <a:r>
              <a:rPr lang="en-US" sz="32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5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dirty="0">
              <a:solidFill>
                <a:srgbClr val="0070C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8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2175" y="711909"/>
            <a:ext cx="360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40" y="533193"/>
            <a:ext cx="1362081" cy="100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6" y="2998211"/>
            <a:ext cx="1367390" cy="1098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92174" y="1600331"/>
                <a:ext cx="9669101" cy="47643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25400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Áp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dụng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quy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tắc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, ta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</a:t>
                </a:r>
                <a:endParaRPr lang="en-US" sz="1400" b="1" dirty="0">
                  <a:solidFill>
                    <a:srgbClr val="0070C0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a.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 NH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a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1 =1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 3 =&gt; a </a:t>
                </a:r>
                <a:r>
                  <a:rPr lang="en-US" sz="2400" dirty="0">
                    <a:solidFill>
                      <a:srgbClr val="344E55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=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III =&gt;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NH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N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III.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           a II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b.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 SO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a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 1 </a:t>
                </a:r>
                <a:r>
                  <a:rPr lang="en-US" sz="2400" dirty="0">
                    <a:solidFill>
                      <a:srgbClr val="344E55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=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II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2 =&gt; a </a:t>
                </a:r>
                <a:r>
                  <a:rPr lang="en-US" sz="2400" dirty="0">
                    <a:solidFill>
                      <a:srgbClr val="344E55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=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IV =&gt;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SO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, S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IV.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L="914400"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  a II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     SO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a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1 =11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 3 =&gt;a </a:t>
                </a:r>
                <a:r>
                  <a:rPr lang="en-US" sz="2400" dirty="0">
                    <a:solidFill>
                      <a:srgbClr val="344E55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=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VI =&gt;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tửSO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, s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hoátrị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VI.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 II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  <a:tabLst>
                    <a:tab pos="542925" algn="l"/>
                  </a:tabLst>
                </a:pP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c.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P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5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a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2 </a:t>
                </a:r>
                <a:r>
                  <a:rPr lang="en-US" sz="2400" dirty="0">
                    <a:solidFill>
                      <a:srgbClr val="344E55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=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II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x5=&gt;a </a:t>
                </a:r>
                <a:r>
                  <a:rPr lang="en-US" sz="2400" dirty="0">
                    <a:solidFill>
                      <a:srgbClr val="344E55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=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V =&gt;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P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5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, P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V.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174" y="1600331"/>
                <a:ext cx="9669101" cy="4764381"/>
              </a:xfrm>
              <a:prstGeom prst="rect">
                <a:avLst/>
              </a:prstGeom>
              <a:blipFill rotWithShape="0">
                <a:blip r:embed="rId5"/>
                <a:stretch>
                  <a:fillRect l="-945" t="-512" r="-945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1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51" y="1221005"/>
            <a:ext cx="152682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HÓA TRỊ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0405" y="0"/>
            <a:ext cx="6847010" cy="1678404"/>
            <a:chOff x="1478423" y="63207"/>
            <a:chExt cx="7861642" cy="15989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35" b="100000" l="9296" r="96620">
                          <a14:foregroundMark x1="24789" y1="33025" x2="39437" y2="40432"/>
                          <a14:foregroundMark x1="58028" y1="45370" x2="62817" y2="672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423" y="63207"/>
              <a:ext cx="1751888" cy="15989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311" y="487969"/>
              <a:ext cx="6109754" cy="7493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8" name="Rectangle 7"/>
          <p:cNvSpPr/>
          <p:nvPr/>
        </p:nvSpPr>
        <p:spPr>
          <a:xfrm>
            <a:off x="307793" y="1602272"/>
            <a:ext cx="293445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QUI TẮC HÓA TRỊ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793" y="2018374"/>
            <a:ext cx="356745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CÔNG THỨC HÓA HỌC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426" y="2369467"/>
            <a:ext cx="700486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4. TÍNH PHẦN TRĂM NGUYÊN TỐ TRONG HỢP CHẤT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770" y="2720732"/>
            <a:ext cx="4667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 ĐỊNH CÔNG THỨC HÓA HỌC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862" y="3086256"/>
            <a:ext cx="11457432" cy="5170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>
              <a:lnSpc>
                <a:spcPct val="115000"/>
              </a:lnSpc>
            </a:pPr>
            <a:r>
              <a:rPr lang="en-US" sz="24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5.1.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Xác</a:t>
            </a:r>
            <a:r>
              <a:rPr lang="en-US" sz="2400" b="1" spc="-6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định</a:t>
            </a:r>
            <a:r>
              <a:rPr lang="en-US" sz="2400" b="1" spc="-7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2400" b="1" spc="-75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400" b="1" spc="-7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400" b="1" spc="-75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học</a:t>
            </a:r>
            <a:r>
              <a:rPr lang="en-US" sz="2400" b="1" spc="-7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dựa</a:t>
            </a:r>
            <a:r>
              <a:rPr lang="en-US" sz="2400" b="1" spc="-75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400" b="1" spc="-7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phần</a:t>
            </a:r>
            <a:r>
              <a:rPr lang="en-US" sz="2400" b="1" spc="-75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trăm</a:t>
            </a:r>
            <a:r>
              <a:rPr lang="en-US" sz="2400" b="1" spc="-7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nguyên</a:t>
            </a:r>
            <a:r>
              <a:rPr lang="en-US" sz="2400" b="1" spc="-75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tố</a:t>
            </a:r>
            <a:r>
              <a:rPr lang="en-US" sz="2400" b="1" spc="-55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4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khối</a:t>
            </a:r>
            <a:r>
              <a:rPr lang="en-US" sz="2400" b="1" spc="-6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lượng</a:t>
            </a:r>
            <a:r>
              <a:rPr lang="en-US" sz="2400" b="1" spc="-6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phân</a:t>
            </a:r>
            <a:r>
              <a:rPr lang="en-US" sz="2400" b="1" spc="-6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endParaRPr lang="en-US" sz="1400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862" y="3602882"/>
            <a:ext cx="6277681" cy="4825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5.2.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định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CTHH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dựa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quy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tắc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trị</a:t>
            </a:r>
            <a:endParaRPr lang="en-US" sz="1400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793" y="4213095"/>
            <a:ext cx="10812856" cy="16804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CTHH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( CTTQ );</a:t>
            </a:r>
            <a:endParaRPr lang="en-US" sz="14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tắc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đổi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tỉ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lệ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4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CTHH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pic>
        <p:nvPicPr>
          <p:cNvPr id="13" name="Picture 21" descr="AG0021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29" y="3603495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4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3915" y="129022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uyện tập 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31" y="0"/>
            <a:ext cx="1426784" cy="83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" b="98958" l="0" r="100000">
                        <a14:foregroundMark x1="32667" y1="80729" x2="55000" y2="97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1" y="1157359"/>
            <a:ext cx="881018" cy="1691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" y="4234099"/>
            <a:ext cx="1399505" cy="11239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4582" y="965930"/>
            <a:ext cx="10829364" cy="20744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ví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dụ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8, 9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trị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Phụ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lục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trang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187, </a:t>
            </a:r>
          </a:p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hãy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định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hợp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chất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tạo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bởi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: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alphaLcPeriod"/>
              <a:tabLst>
                <a:tab pos="5588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potassium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 sulfate.          b.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</a:rPr>
              <a:t>aluminium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 carbonate.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588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c. magnesium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 nitrate.</a:t>
            </a:r>
            <a:endParaRPr lang="en-US" sz="16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92061" y="3169366"/>
                <a:ext cx="10401885" cy="32912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Theo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bảng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ở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Phụ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lục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trang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187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áp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dụng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quy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tắc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, 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:</a:t>
                </a:r>
                <a:endParaRPr lang="en-US" sz="14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L="889000" algn="just">
                  <a:lnSpc>
                    <a:spcPct val="115000"/>
                  </a:lnSpc>
                  <a:spcAft>
                    <a:spcPts val="0"/>
                  </a:spcAft>
                  <a:tabLst>
                    <a:tab pos="458470" algn="l"/>
                  </a:tabLst>
                </a:pPr>
                <a:r>
                  <a:rPr lang="en-US" sz="2400" cap="small" dirty="0">
                    <a:solidFill>
                      <a:srgbClr val="33407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                 I    II</a:t>
                </a:r>
                <a:endParaRPr lang="en-US" sz="1400" cap="small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00"/>
                  </a:buClr>
                  <a:buSzPts val="1000"/>
                  <a:tabLst>
                    <a:tab pos="539115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Công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hoá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chung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K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(SO4 )y</a:t>
                </a:r>
                <a:endParaRPr 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Theo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quy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tắc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, ta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: </a:t>
                </a:r>
                <a:r>
                  <a:rPr lang="en-US" sz="2400" dirty="0">
                    <a:solidFill>
                      <a:srgbClr val="C5584A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I </a:t>
                </a:r>
                <a:r>
                  <a:rPr lang="en-US" sz="2400" dirty="0">
                    <a:solidFill>
                      <a:srgbClr val="344E55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= </a:t>
                </a:r>
                <a:r>
                  <a:rPr lang="en-US" sz="2400" dirty="0">
                    <a:solidFill>
                      <a:srgbClr val="C5584A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II</a:t>
                </a:r>
                <a:endParaRPr lang="en-US" sz="14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R="2860040"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Chuyển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thành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tỉ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lệ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𝐼𝐼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Chỉ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những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đơn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giản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nhất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tỉ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lệ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tối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giản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;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>
                    <a:solidFill>
                      <a:srgbClr val="C5584A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X </a:t>
                </a:r>
                <a:r>
                  <a:rPr lang="en-US" sz="2400" dirty="0">
                    <a:solidFill>
                      <a:srgbClr val="344E55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= 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1, </a:t>
                </a:r>
                <a:r>
                  <a:rPr lang="en-US" sz="2400" dirty="0">
                    <a:solidFill>
                      <a:srgbClr val="C5584A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y </a:t>
                </a:r>
                <a:r>
                  <a:rPr lang="en-US" sz="2400" dirty="0">
                    <a:solidFill>
                      <a:srgbClr val="344E55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= 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2.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Công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chất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này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K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SO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.</a:t>
                </a:r>
                <a:endParaRPr lang="en-US" sz="14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61" y="3169366"/>
                <a:ext cx="10401885" cy="3291286"/>
              </a:xfrm>
              <a:prstGeom prst="rect">
                <a:avLst/>
              </a:prstGeom>
              <a:blipFill rotWithShape="0">
                <a:blip r:embed="rId8"/>
                <a:stretch>
                  <a:fillRect l="-879" t="-741" r="-879" b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8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3915" y="129022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uyện tập 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49" y="115976"/>
            <a:ext cx="1229065" cy="720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" b="98958" l="0" r="100000">
                        <a14:foregroundMark x1="32667" y1="80729" x2="55000" y2="97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1" y="1157359"/>
            <a:ext cx="881018" cy="1691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" y="4234099"/>
            <a:ext cx="1399505" cy="11239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4582" y="965930"/>
            <a:ext cx="10829364" cy="20744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ví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dụ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8, 9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trị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Phụ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lục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trang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187, </a:t>
            </a:r>
          </a:p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hãy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định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hợp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chất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tạo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bởi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: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alphaLcPeriod"/>
              <a:tabLst>
                <a:tab pos="5588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potassium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 sulfate.          b.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</a:rPr>
              <a:t>aluminium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 carbonate.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588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c. magnesium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 nitrate.</a:t>
            </a:r>
            <a:endParaRPr lang="en-US" sz="16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2504" y="3169366"/>
                <a:ext cx="10573519" cy="35036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Theo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bảng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ở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Phụ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lục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trang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187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áp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dụng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quy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tắc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, 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:</a:t>
                </a:r>
                <a:endParaRPr lang="en-US" sz="14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L="889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600" cap="small" dirty="0">
                    <a:solidFill>
                      <a:srgbClr val="33407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            </a:t>
                </a:r>
                <a:r>
                  <a:rPr lang="en-US" sz="2000" cap="small" dirty="0">
                    <a:solidFill>
                      <a:srgbClr val="344E55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III </a:t>
                </a:r>
                <a:r>
                  <a:rPr lang="en-US" sz="2000" cap="small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     </a:t>
                </a:r>
                <a:r>
                  <a:rPr lang="en-US" sz="2000" cap="small" dirty="0">
                    <a:solidFill>
                      <a:srgbClr val="344E55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II</a:t>
                </a:r>
                <a:endParaRPr lang="en-US" sz="1200" cap="small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889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Công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hoá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chung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Al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(CO3 )y</a:t>
                </a:r>
                <a:endParaRPr 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Theo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quy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tắc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, ta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: </a:t>
                </a:r>
                <a:r>
                  <a:rPr lang="en-US" sz="2400" dirty="0">
                    <a:solidFill>
                      <a:srgbClr val="C5584A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III = </a:t>
                </a:r>
                <a:r>
                  <a:rPr lang="en-US" sz="2400" dirty="0">
                    <a:solidFill>
                      <a:srgbClr val="C5584A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>
                    <a:solidFill>
                      <a:srgbClr val="344E55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II</a:t>
                </a:r>
                <a:endParaRPr lang="en-US" sz="14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R="2860040"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Chuyển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thành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tỉ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lệ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𝐼𝐼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𝐼𝐼𝐼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4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Chỉ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những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só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đơn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giản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nhất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tỉ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lệ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tối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giản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;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>
                    <a:solidFill>
                      <a:srgbClr val="C5584A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X 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= 2, </a:t>
                </a:r>
                <a:r>
                  <a:rPr lang="en-US" sz="2400" dirty="0">
                    <a:solidFill>
                      <a:srgbClr val="838468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y 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= 3.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Công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chất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này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AI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(CO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)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.</a:t>
                </a:r>
                <a:endParaRPr lang="en-US" sz="2400" cap="small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504" y="3169366"/>
                <a:ext cx="10573519" cy="3503651"/>
              </a:xfrm>
              <a:prstGeom prst="rect">
                <a:avLst/>
              </a:prstGeom>
              <a:blipFill rotWithShape="0">
                <a:blip r:embed="rId8"/>
                <a:stretch>
                  <a:fillRect l="-865" t="-696" r="-865" b="-20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3915" y="129022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uyện tập 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31" y="0"/>
            <a:ext cx="1426784" cy="83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" b="98958" l="0" r="100000">
                        <a14:foregroundMark x1="32667" y1="80729" x2="55000" y2="97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1" y="1157359"/>
            <a:ext cx="881018" cy="1691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" y="4234099"/>
            <a:ext cx="1399505" cy="11239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4582" y="965930"/>
            <a:ext cx="10829364" cy="20744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ví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dụ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8, 9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trị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Phụ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lục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trang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187, </a:t>
            </a:r>
          </a:p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hãy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định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hợp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chất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tạo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bởi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: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alphaLcPeriod"/>
              <a:tabLst>
                <a:tab pos="5588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potassium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 sulfate.          b.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</a:rPr>
              <a:t>aluminium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 carbonate.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588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c. magnesium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</a:rPr>
              <a:t> nitrate.</a:t>
            </a:r>
            <a:endParaRPr lang="en-US" sz="16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81388" y="3240388"/>
                <a:ext cx="10395752" cy="33651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Theo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bảng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ở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Phụ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lục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trang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187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áp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dụng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quy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tắc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, 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:</a:t>
                </a:r>
                <a:endParaRPr lang="en-US" sz="14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00"/>
                  </a:buClr>
                  <a:buSzPts val="1000"/>
                  <a:tabLst>
                    <a:tab pos="546100" algn="l"/>
                  </a:tabLst>
                </a:pPr>
                <a:r>
                  <a:rPr lang="en-US" sz="2400" cap="small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                              II      </a:t>
                </a:r>
                <a:r>
                  <a:rPr lang="en-US" sz="2400" cap="small" dirty="0">
                    <a:solidFill>
                      <a:srgbClr val="344E55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I</a:t>
                </a:r>
                <a:endParaRPr lang="en-US" sz="2400" dirty="0">
                  <a:latin typeface="Times New Roman" panose="020206030504050203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00"/>
                  </a:buClr>
                  <a:buSzPts val="1000"/>
                  <a:tabLst>
                    <a:tab pos="5461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c)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Công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hoá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chung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Mg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(NO3 )y</a:t>
                </a:r>
                <a:endParaRPr 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Theo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quy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tắc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, ta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: </a:t>
                </a:r>
                <a:r>
                  <a:rPr lang="en-US" sz="2400" dirty="0">
                    <a:solidFill>
                      <a:srgbClr val="C5584A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II = </a:t>
                </a:r>
                <a:r>
                  <a:rPr lang="en-US" sz="2400" dirty="0">
                    <a:solidFill>
                      <a:srgbClr val="C5584A"/>
                    </a:solidFill>
                    <a:latin typeface="Times New Roman" panose="02020603050405020304" pitchFamily="18" charset="0"/>
                    <a:ea typeface="Segoe UI" panose="020B0502040204020203" pitchFamily="34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I</a:t>
                </a:r>
                <a:r>
                  <a:rPr lang="en-US" sz="2400" b="1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endParaRPr lang="en-US" sz="14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R="2860040"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Chuyển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thành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tỉ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lệ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𝐼𝐼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Chỉ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những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lệ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tối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C5584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= 1, </a:t>
                </a:r>
                <a:r>
                  <a:rPr lang="en-US" sz="2400" dirty="0">
                    <a:solidFill>
                      <a:srgbClr val="C5584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y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= 2.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hoá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chất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này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Mg(NO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3600" cap="small" dirty="0">
                    <a:solidFill>
                      <a:srgbClr val="33407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   </a:t>
                </a:r>
                <a:endParaRPr lang="en-US" sz="2400" cap="small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388" y="3240388"/>
                <a:ext cx="10395752" cy="3365152"/>
              </a:xfrm>
              <a:prstGeom prst="rect">
                <a:avLst/>
              </a:prstGeom>
              <a:blipFill rotWithShape="0">
                <a:blip r:embed="rId8"/>
                <a:stretch>
                  <a:fillRect l="-938" t="-725" b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5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2" b="75787" l="9706" r="87500">
                        <a14:foregroundMark x1="68676" y1="4724" x2="52500" y2="72835"/>
                        <a14:foregroundMark x1="40882" y1="43996" x2="68235" y2="43307"/>
                        <a14:foregroundMark x1="20588" y1="48327" x2="85000" y2="75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2530" b="17476"/>
          <a:stretch/>
        </p:blipFill>
        <p:spPr>
          <a:xfrm>
            <a:off x="10131905" y="2333626"/>
            <a:ext cx="1830581" cy="21791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19275" y="0"/>
            <a:ext cx="7912580" cy="1624230"/>
            <a:chOff x="1478423" y="63207"/>
            <a:chExt cx="7861642" cy="15989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35" b="100000" l="9296" r="96620">
                          <a14:foregroundMark x1="24789" y1="33025" x2="39437" y2="40432"/>
                          <a14:foregroundMark x1="58028" y1="45370" x2="62817" y2="672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423" y="63207"/>
              <a:ext cx="1751888" cy="15989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0311" y="487969"/>
              <a:ext cx="6109754" cy="7493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9276" y="1999805"/>
            <a:ext cx="8312630" cy="40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31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6494" y="547547"/>
            <a:ext cx="2337499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53" y="34289"/>
            <a:ext cx="1870056" cy="1501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5574" y="1562972"/>
            <a:ext cx="6956291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thạch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sống.Thành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thạch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(M)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calcium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sulfate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(M).Tim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internetvà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thạch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66" y="1562972"/>
            <a:ext cx="3918057" cy="3225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062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6494" y="547547"/>
            <a:ext cx="2337499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53" y="34289"/>
            <a:ext cx="1870056" cy="1501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86578" y="1536088"/>
                <a:ext cx="8868793" cy="4824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  <a:tabLst>
                    <a:tab pos="51562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-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Xác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công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Segoe UI" panose="020B0502040204020203" pitchFamily="34" charset="0"/>
                  </a:rPr>
                  <a:t>chất</a:t>
                </a:r>
                <a:r>
                  <a:rPr lang="en-US" sz="2400" dirty="0">
                    <a:latin typeface="Times New Roman" panose="02020603050405020304" pitchFamily="18" charset="0"/>
                    <a:ea typeface="Segoe UI" panose="020B0502040204020203" pitchFamily="34" charset="0"/>
                  </a:rPr>
                  <a:t> (M)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L="889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cap="small" dirty="0">
                    <a:solidFill>
                      <a:srgbClr val="3E8594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                                    II        </a:t>
                </a:r>
                <a:r>
                  <a:rPr lang="en-US" sz="2400" cap="small" dirty="0" err="1">
                    <a:solidFill>
                      <a:srgbClr val="3E8594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II</a:t>
                </a:r>
                <a:endParaRPr lang="en-US" sz="1400" cap="small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Công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học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chung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(M):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Ca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x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(SO4 )y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Theo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quy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tắc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hoá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trị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,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</a:t>
                </a:r>
                <a:r>
                  <a:rPr lang="en-US" sz="2400" dirty="0">
                    <a:solidFill>
                      <a:srgbClr val="C5584A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33407F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II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= </a:t>
                </a:r>
                <a:r>
                  <a:rPr lang="en-US" sz="2400" dirty="0">
                    <a:solidFill>
                      <a:srgbClr val="C5584A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II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R="2860040"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Chuyển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thành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tỉ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lệ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𝐼𝐼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𝐼𝐼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Chỉ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nguyên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những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nguyên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đơn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giản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nhấtvà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tỉ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lệ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tối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giản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;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vậy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>
                    <a:solidFill>
                      <a:srgbClr val="C5584A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X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= 1, </a:t>
                </a:r>
                <a:r>
                  <a:rPr lang="en-US" sz="2400" dirty="0">
                    <a:solidFill>
                      <a:srgbClr val="C5584A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y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= 1. 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Symbol" panose="05050102010706020507" pitchFamily="18" charset="2"/>
                  <a:buChar char="-"/>
                </a:pPr>
                <a:r>
                  <a:rPr lang="en-US" sz="2400" b="1" u="none" strike="noStrike" spc="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Kết</a:t>
                </a:r>
                <a:r>
                  <a:rPr lang="en-US" sz="2400" b="1" u="none" strike="noStrike" spc="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b="1" u="none" strike="noStrike" spc="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luận</a:t>
                </a:r>
                <a:r>
                  <a:rPr lang="en-US" sz="2400" b="1" u="none" strike="noStrike" spc="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  <a:r>
                  <a:rPr lang="en-US" sz="2400" u="none" strike="noStrike" spc="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u="none" strike="noStrike" spc="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Công</a:t>
                </a:r>
                <a:r>
                  <a:rPr lang="en-US" sz="2400" u="none" strike="noStrike" spc="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u="none" strike="noStrike" spc="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thức</a:t>
                </a:r>
                <a:r>
                  <a:rPr lang="en-US" sz="2400" u="none" strike="noStrike" spc="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u="none" strike="noStrike" spc="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hoá</a:t>
                </a:r>
                <a:r>
                  <a:rPr lang="en-US" sz="2400" u="none" strike="noStrike" spc="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u="none" strike="noStrike" spc="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học</a:t>
                </a:r>
                <a:r>
                  <a:rPr lang="en-US" sz="2400" u="none" strike="noStrike" spc="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u="none" strike="noStrike" spc="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của</a:t>
                </a:r>
                <a:r>
                  <a:rPr lang="en-US" sz="2400" u="none" strike="noStrike" spc="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u="none" strike="noStrike" spc="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hợp</a:t>
                </a:r>
                <a:r>
                  <a:rPr lang="en-US" sz="2400" u="none" strike="noStrike" spc="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u="none" strike="noStrike" spc="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chất</a:t>
                </a:r>
                <a:r>
                  <a:rPr lang="en-US" sz="2400" u="none" strike="noStrike" spc="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(M) </a:t>
                </a:r>
                <a:r>
                  <a:rPr lang="en-US" sz="2400" u="none" strike="noStrike" spc="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là</a:t>
                </a:r>
                <a:r>
                  <a:rPr lang="en-US" sz="2400" u="none" strike="noStrike" spc="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CaSO</a:t>
                </a:r>
                <a:r>
                  <a:rPr lang="en-US" sz="2400" u="none" strike="noStrike" spc="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  <a:r>
                  <a:rPr lang="en-US" sz="2400" u="none" strike="noStrike" spc="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endParaRPr lang="en-US" sz="1400" u="none" strike="noStrike" spc="0" dirty="0"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thạch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xây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dựng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vách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ngăn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trang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nội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,...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y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tế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khung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bột,Trong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mỹ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thuật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Đổ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khuôn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đúc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tượng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,..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578" y="1536088"/>
                <a:ext cx="8868793" cy="4824013"/>
              </a:xfrm>
              <a:prstGeom prst="rect">
                <a:avLst/>
              </a:prstGeom>
              <a:blipFill rotWithShape="0">
                <a:blip r:embed="rId4"/>
                <a:stretch>
                  <a:fillRect l="-1031" t="-506" b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ướng dẫn thi công trần thạch cao chìm phẳng | Gyproc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5" y="4436366"/>
            <a:ext cx="2774056" cy="2080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Bị bó bột bao lâu thì khỏ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8" y="2502370"/>
            <a:ext cx="2594714" cy="172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ơ Sở Tượng Bán Thân Bác Hồ Thạch Cao Nhũ Đồng Giá R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6" y="547547"/>
            <a:ext cx="2510706" cy="1886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28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2622" y="725100"/>
            <a:ext cx="1851789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23" y="-144911"/>
            <a:ext cx="2612451" cy="209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5641" y="2139835"/>
            <a:ext cx="930971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1,2,3.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9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985" y="1610847"/>
            <a:ext cx="206274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HÓA TRỊ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0405" y="0"/>
            <a:ext cx="6847010" cy="1678404"/>
            <a:chOff x="1478423" y="63207"/>
            <a:chExt cx="7861642" cy="15989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35" b="100000" l="9296" r="96620">
                          <a14:foregroundMark x1="24789" y1="33025" x2="39437" y2="40432"/>
                          <a14:foregroundMark x1="58028" y1="45370" x2="62817" y2="672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423" y="63207"/>
              <a:ext cx="1751888" cy="15989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311" y="487969"/>
              <a:ext cx="6109754" cy="7493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8" name="Rectangle 7"/>
          <p:cNvSpPr/>
          <p:nvPr/>
        </p:nvSpPr>
        <p:spPr>
          <a:xfrm>
            <a:off x="696117" y="2180921"/>
            <a:ext cx="39285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QUI TẮC HÓA TRỊ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117" y="2768774"/>
            <a:ext cx="48183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CÔNG THỨC HÓA HỌC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117" y="3323256"/>
            <a:ext cx="9619108" cy="547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4. TÍNH PHẦN TRĂM NGUYÊN TỐ TRONG HỢP CHẤT</a:t>
            </a:r>
            <a:endParaRPr lang="en-US" sz="2800" dirty="0">
              <a:solidFill>
                <a:srgbClr val="00206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1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324" y="1679104"/>
            <a:ext cx="9958812" cy="1224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  <a:spcAft>
                <a:spcPts val="0"/>
              </a:spcAft>
              <a:tabLst>
                <a:tab pos="245745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trăm</a:t>
            </a:r>
            <a:r>
              <a:rPr lang="en-US" sz="32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nguyên</a:t>
            </a:r>
            <a:r>
              <a:rPr lang="en-US" sz="32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tố</a:t>
            </a:r>
            <a:r>
              <a:rPr lang="en-US" sz="32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Al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O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3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MgCI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2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Na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S, (NH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4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)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CO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3</a:t>
            </a:r>
            <a:r>
              <a:rPr lang="en-US" sz="32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2175" y="711909"/>
            <a:ext cx="360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40" y="533193"/>
            <a:ext cx="1362081" cy="100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5513" y="3224919"/>
                <a:ext cx="11425473" cy="166032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  <a:tabLst>
                    <a:tab pos="245745" algn="l"/>
                  </a:tabLs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Al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O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%Al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𝐾𝐿𝑁𝑇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𝐴𝑙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)× 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𝐾𝐿𝑃𝑇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AI</m:t>
                        </m:r>
                        <m:r>
                          <a:rPr lang="en-US" sz="28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28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3)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×100% 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27×2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27×2+16×3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 =52,94 %</m:t>
                    </m:r>
                  </m:oMath>
                </a14:m>
                <a:endParaRPr lang="en-US" sz="16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L="546100"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%O = 100% - 52,96% =  47,06% </a:t>
                </a:r>
                <a:endParaRPr lang="en-US" sz="16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endParaRPr lang="en-US" sz="16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13" y="3224919"/>
                <a:ext cx="11425473" cy="16603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84826" y="5043147"/>
            <a:ext cx="6506846" cy="58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Tương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ví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dụ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còn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600" b="1" dirty="0">
              <a:solidFill>
                <a:srgbClr val="C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5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985" y="1610847"/>
            <a:ext cx="206274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HÓA TRỊ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0405" y="0"/>
            <a:ext cx="6847010" cy="1678404"/>
            <a:chOff x="1478423" y="63207"/>
            <a:chExt cx="7861642" cy="15989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35" b="100000" l="9296" r="96620">
                          <a14:foregroundMark x1="24789" y1="33025" x2="39437" y2="40432"/>
                          <a14:foregroundMark x1="58028" y1="45370" x2="62817" y2="672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423" y="63207"/>
              <a:ext cx="1751888" cy="15989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311" y="487969"/>
              <a:ext cx="6109754" cy="7493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8" name="Rectangle 7"/>
          <p:cNvSpPr/>
          <p:nvPr/>
        </p:nvSpPr>
        <p:spPr>
          <a:xfrm>
            <a:off x="696117" y="2180921"/>
            <a:ext cx="39285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QUI TẮC HÓA TRỊ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117" y="2768774"/>
            <a:ext cx="48183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CÔNG THỨC HÓA HỌC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117" y="3323256"/>
            <a:ext cx="9619108" cy="547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4. TÍNH PHẦN TRĂM NGUYÊN TỐ TRONG HỢP CHẤT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2076" y="3982124"/>
                <a:ext cx="10800680" cy="19793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-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Với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hợp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chất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A</a:t>
                </a:r>
                <a:r>
                  <a:rPr lang="en-US" sz="3200" baseline="-250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x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B</a:t>
                </a:r>
                <a:r>
                  <a:rPr lang="en-US" sz="3200" baseline="-250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y</a:t>
                </a:r>
                <a:r>
                  <a:rPr lang="en-US" sz="32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,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 %A=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KLNT</m:t>
                        </m:r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)×</m:t>
                        </m:r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KLPT</m:t>
                        </m:r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AxBy</m:t>
                        </m:r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3200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</m:t>
                    </m:r>
                  </m:oMath>
                </a14:m>
                <a:endParaRPr lang="en-US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-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tất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nguyên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luôn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100%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6" y="3982124"/>
                <a:ext cx="10800680" cy="1979388"/>
              </a:xfrm>
              <a:prstGeom prst="rect">
                <a:avLst/>
              </a:prstGeom>
              <a:blipFill rotWithShape="0">
                <a:blip r:embed="rId5"/>
                <a:stretch>
                  <a:fillRect l="-1411" b="-8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 descr="AG00218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612" y="3356627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2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5723" y="414768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uyện tập 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30" y="261222"/>
            <a:ext cx="1468593" cy="861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" b="98958" l="0" r="100000">
                        <a14:foregroundMark x1="32667" y1="80729" x2="55000" y2="97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" y="1461573"/>
            <a:ext cx="881018" cy="1691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6968" y="1517904"/>
            <a:ext cx="11165910" cy="1578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oạt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đôi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phosphoric acid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hydrogen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phosphate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phosphoric acid,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trăm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?</a:t>
            </a:r>
            <a:endParaRPr lang="en-US" sz="16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7700" y="3218445"/>
            <a:ext cx="7507224" cy="5878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phosphoric acid: H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3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PO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4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6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51418" y="3927945"/>
                <a:ext cx="9799789" cy="271971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-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Tính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%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nguyên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phân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: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L="506730"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%H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𝐾𝐿𝑁𝑇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)×3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𝐾𝐿𝑃𝑇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PO</m:t>
                        </m:r>
                        <m: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1×3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1×3+31+16×4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×100%≈3,06%</m:t>
                    </m:r>
                  </m:oMath>
                </a14:m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L="506730"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%P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𝐾𝐿𝑁𝑇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)×1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𝐾𝐿𝑃𝑇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PO</m:t>
                        </m:r>
                        <m: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31×1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1×3+31+16×4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×100%≈31,63%</m:t>
                    </m:r>
                  </m:oMath>
                </a14:m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marL="49530"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=&gt; %O= 100% - (%H + %P)= 65,31 %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Vậy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nguyên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phần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trăm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lớn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nguyên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O.</a:t>
                </a:r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418" y="3927945"/>
                <a:ext cx="9799789" cy="2719719"/>
              </a:xfrm>
              <a:prstGeom prst="rect">
                <a:avLst/>
              </a:prstGeom>
              <a:blipFill rotWithShape="0">
                <a:blip r:embed="rId6"/>
                <a:stretch>
                  <a:fillRect t="-670" b="-290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" y="4234099"/>
            <a:ext cx="2266600" cy="18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985" y="1610847"/>
            <a:ext cx="206274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HÓA TRỊ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0405" y="0"/>
            <a:ext cx="6847010" cy="1678404"/>
            <a:chOff x="1478423" y="63207"/>
            <a:chExt cx="7861642" cy="15989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35" b="100000" l="9296" r="96620">
                          <a14:foregroundMark x1="24789" y1="33025" x2="39437" y2="40432"/>
                          <a14:foregroundMark x1="58028" y1="45370" x2="62817" y2="672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423" y="63207"/>
              <a:ext cx="1751888" cy="15989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311" y="487969"/>
              <a:ext cx="6109754" cy="7493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8" name="Rectangle 7"/>
          <p:cNvSpPr/>
          <p:nvPr/>
        </p:nvSpPr>
        <p:spPr>
          <a:xfrm>
            <a:off x="696117" y="2161849"/>
            <a:ext cx="39285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QUI TẮC HÓA TRỊ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117" y="2768774"/>
            <a:ext cx="48183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CÔNG THỨC HÓA HỌC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117" y="3295872"/>
            <a:ext cx="9619108" cy="547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4. TÍNH PHẦN TRĂM NGUYÊN TỐ TRONG HỢP CHẤT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7103" y="3870778"/>
            <a:ext cx="6458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 ĐỊNH CÔNG THỨC HÓA HỌC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" y="4421382"/>
            <a:ext cx="11457432" cy="5170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>
              <a:lnSpc>
                <a:spcPct val="115000"/>
              </a:lnSpc>
              <a:spcAft>
                <a:spcPts val="0"/>
              </a:spcAft>
            </a:pPr>
            <a:r>
              <a:rPr lang="en-US" sz="2400" b="1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5.1.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Xác</a:t>
            </a:r>
            <a:r>
              <a:rPr lang="en-US" sz="24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định</a:t>
            </a:r>
            <a:r>
              <a:rPr lang="en-US" sz="2400" b="1" spc="-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2400" b="1" spc="-7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400" b="1" spc="-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400" b="1" spc="-7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học</a:t>
            </a:r>
            <a:r>
              <a:rPr lang="en-US" sz="2400" b="1" spc="-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dựa</a:t>
            </a:r>
            <a:r>
              <a:rPr lang="en-US" sz="2400" b="1" spc="-7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400" b="1" spc="-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phần</a:t>
            </a:r>
            <a:r>
              <a:rPr lang="en-US" sz="2400" b="1" spc="-7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trăm</a:t>
            </a:r>
            <a:r>
              <a:rPr lang="en-US" sz="2400" b="1" spc="-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nguyên</a:t>
            </a:r>
            <a:r>
              <a:rPr lang="en-US" sz="2400" b="1" spc="-7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tố</a:t>
            </a:r>
            <a:r>
              <a:rPr lang="en-US" sz="2400" b="1" spc="-5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400" b="1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khối</a:t>
            </a:r>
            <a:r>
              <a:rPr lang="en-US" sz="24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lượng</a:t>
            </a:r>
            <a:r>
              <a:rPr lang="en-US" sz="24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phân</a:t>
            </a:r>
            <a:r>
              <a:rPr lang="en-US" sz="24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endParaRPr lang="en-US" sz="1400" dirty="0">
              <a:solidFill>
                <a:srgbClr val="C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2175" y="711909"/>
            <a:ext cx="360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40" y="533193"/>
            <a:ext cx="1362081" cy="100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58" y="3337987"/>
            <a:ext cx="2266600" cy="18202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7528" y="1610365"/>
            <a:ext cx="10945640" cy="1083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  <a:tabLst>
                <a:tab pos="2457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X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75%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aluminium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carbon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X,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nó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144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amu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6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69984" y="3337987"/>
                <a:ext cx="9473184" cy="22949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  <a:tabLst>
                    <a:tab pos="513080" algn="l"/>
                  </a:tabLst>
                </a:pP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Đặt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công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thức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cần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tìm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của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(X):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Al</a:t>
                </a:r>
                <a:r>
                  <a:rPr lang="en-US" sz="2400" b="1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x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</a:t>
                </a:r>
                <a:r>
                  <a:rPr lang="en-US" sz="2400" b="1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y</a:t>
                </a:r>
                <a:r>
                  <a:rPr lang="en-US" sz="2400" b="1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  </a:t>
                </a:r>
                <a:endParaRPr lang="en-US" sz="1400" b="1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%Al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𝐾𝐿𝑁𝑇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𝐴𝑙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𝐾𝐿𝑃𝑇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Al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27×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144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×100%=75%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%C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𝐾𝐿𝑁𝑇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𝐾𝐿𝑃𝑇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Al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12×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Times New Roman" panose="02020603050405020304" pitchFamily="18" charset="0"/>
                          </a:rPr>
                          <m:t>144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×100%=100%−75%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1400" dirty="0"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254000" algn="just">
                  <a:lnSpc>
                    <a:spcPct val="115000"/>
                  </a:lnSpc>
                  <a:spcAft>
                    <a:spcPts val="0"/>
                  </a:spcAft>
                  <a:tabLst>
                    <a:tab pos="513080" algn="l"/>
                  </a:tabLs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Công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thức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hóa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học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 X 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Al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x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)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 :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Al</a:t>
                </a:r>
                <a:r>
                  <a:rPr lang="en-US" sz="2400" b="1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4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C</a:t>
                </a:r>
                <a:r>
                  <a:rPr lang="en-US" sz="2400" b="1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egoe UI" panose="020B0502040204020203" pitchFamily="34" charset="0"/>
                  </a:rPr>
                  <a:t>3  </a:t>
                </a:r>
                <a:endParaRPr lang="en-US" sz="1400" b="1" dirty="0">
                  <a:solidFill>
                    <a:srgbClr val="C00000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984" y="3337987"/>
                <a:ext cx="9473184" cy="2294987"/>
              </a:xfrm>
              <a:prstGeom prst="rect">
                <a:avLst/>
              </a:prstGeom>
              <a:blipFill rotWithShape="0">
                <a:blip r:embed="rId5"/>
                <a:stretch>
                  <a:fillRect t="-1064" b="-39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0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023" y="1167227"/>
            <a:ext cx="206274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HÓA TRỊ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06084" y="-90535"/>
            <a:ext cx="6474542" cy="1502876"/>
            <a:chOff x="1478423" y="63207"/>
            <a:chExt cx="7861642" cy="15989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35" b="100000" l="9296" r="96620">
                          <a14:foregroundMark x1="24789" y1="33025" x2="39437" y2="40432"/>
                          <a14:foregroundMark x1="58028" y1="45370" x2="62817" y2="672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423" y="63207"/>
              <a:ext cx="1751888" cy="15989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311" y="487969"/>
              <a:ext cx="6109754" cy="74938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8" name="Rectangle 7"/>
          <p:cNvSpPr/>
          <p:nvPr/>
        </p:nvSpPr>
        <p:spPr>
          <a:xfrm>
            <a:off x="533155" y="1718229"/>
            <a:ext cx="39285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QUI TẮC HÓA TRỊ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155" y="2325154"/>
            <a:ext cx="48183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CÔNG THỨC HÓA HỌC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155" y="2852252"/>
            <a:ext cx="9619108" cy="547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4000" algn="just">
              <a:lnSpc>
                <a:spcPct val="11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4. TÍNH PHẦN TRĂM NGUYÊN TỐ TRONG HỢP CHẤT</a:t>
            </a:r>
            <a:endParaRPr lang="en-US" sz="2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141" y="3427158"/>
            <a:ext cx="6458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 ĐỊNH CÔNG THỨC HÓA HỌC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518" y="3977762"/>
            <a:ext cx="11457432" cy="5170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>
              <a:lnSpc>
                <a:spcPct val="115000"/>
              </a:lnSpc>
            </a:pPr>
            <a:r>
              <a:rPr lang="en-US" sz="24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5.1.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Xác</a:t>
            </a:r>
            <a:r>
              <a:rPr lang="en-US" sz="2400" b="1" spc="-6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định</a:t>
            </a:r>
            <a:r>
              <a:rPr lang="en-US" sz="2400" b="1" spc="-7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công</a:t>
            </a:r>
            <a:r>
              <a:rPr lang="en-US" sz="2400" b="1" spc="-75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400" b="1" spc="-7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hoá</a:t>
            </a:r>
            <a:r>
              <a:rPr lang="en-US" sz="2400" b="1" spc="-75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học</a:t>
            </a:r>
            <a:r>
              <a:rPr lang="en-US" sz="2400" b="1" spc="-7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dựa</a:t>
            </a:r>
            <a:r>
              <a:rPr lang="en-US" sz="2400" b="1" spc="-75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400" b="1" spc="-7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phần</a:t>
            </a:r>
            <a:r>
              <a:rPr lang="en-US" sz="2400" b="1" spc="-75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trăm</a:t>
            </a:r>
            <a:r>
              <a:rPr lang="en-US" sz="2400" b="1" spc="-7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nguyên</a:t>
            </a:r>
            <a:r>
              <a:rPr lang="en-US" sz="2400" b="1" spc="-75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tố</a:t>
            </a:r>
            <a:r>
              <a:rPr lang="en-US" sz="2400" b="1" spc="-55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spc="-10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4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khối</a:t>
            </a:r>
            <a:r>
              <a:rPr lang="en-US" sz="2400" b="1" spc="-6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lượng</a:t>
            </a:r>
            <a:r>
              <a:rPr lang="en-US" sz="2400" b="1" spc="-6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phân</a:t>
            </a:r>
            <a:r>
              <a:rPr lang="en-US" sz="2400" b="1" spc="-60" dirty="0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endParaRPr lang="en-US" sz="1400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6687" y="4691652"/>
            <a:ext cx="11358977" cy="17358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CTHH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trăm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tử</a:t>
            </a:r>
            <a:endParaRPr lang="en-US" sz="14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CTHH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( CTTQ );</a:t>
            </a:r>
          </a:p>
          <a:p>
            <a:pPr indent="2540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2: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trăm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;</a:t>
            </a:r>
            <a:endParaRPr lang="en-US" sz="14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400" b="1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CTHH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endParaRPr lang="en-US" sz="2400" dirty="0"/>
          </a:p>
        </p:txBody>
      </p:sp>
      <p:pic>
        <p:nvPicPr>
          <p:cNvPr id="12" name="Picture 21" descr="AG00218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040" y="3340778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2019</Words>
  <Application>Microsoft Office PowerPoint</Application>
  <PresentationFormat>Widescreen</PresentationFormat>
  <Paragraphs>147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Segoe UI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HHC</dc:creator>
  <cp:lastModifiedBy>Tài Nguyễn</cp:lastModifiedBy>
  <cp:revision>79</cp:revision>
  <dcterms:created xsi:type="dcterms:W3CDTF">2022-07-14T00:30:51Z</dcterms:created>
  <dcterms:modified xsi:type="dcterms:W3CDTF">2022-11-27T02:18:21Z</dcterms:modified>
</cp:coreProperties>
</file>